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1FCEE49-9E09-4ABB-B176-87BE6958B6B2}" type="datetimeFigureOut">
              <a:rPr lang="fr-FR" smtClean="0"/>
              <a:t>16/08/2012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794294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FCEE49-9E09-4ABB-B176-87BE6958B6B2}" type="datetimeFigureOut">
              <a:rPr lang="fr-FR" smtClean="0"/>
              <a:t>16/08/2012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380930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FCEE49-9E09-4ABB-B176-87BE6958B6B2}" type="datetimeFigureOut">
              <a:rPr lang="fr-FR" smtClean="0"/>
              <a:t>16/08/2012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3776158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1FCEE49-9E09-4ABB-B176-87BE6958B6B2}" type="datetimeFigureOut">
              <a:rPr lang="fr-FR" smtClean="0"/>
              <a:t>16/08/2012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397262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1FCEE49-9E09-4ABB-B176-87BE6958B6B2}" type="datetimeFigureOut">
              <a:rPr lang="fr-FR" smtClean="0"/>
              <a:t>16/08/2012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930077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1FCEE49-9E09-4ABB-B176-87BE6958B6B2}" type="datetimeFigureOut">
              <a:rPr lang="fr-FR" smtClean="0"/>
              <a:t>16/08/2012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3882807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1FCEE49-9E09-4ABB-B176-87BE6958B6B2}" type="datetimeFigureOut">
              <a:rPr lang="fr-FR" smtClean="0"/>
              <a:t>16/08/2012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4022234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1FCEE49-9E09-4ABB-B176-87BE6958B6B2}" type="datetimeFigureOut">
              <a:rPr lang="fr-FR" smtClean="0"/>
              <a:t>16/08/2012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1897456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1FCEE49-9E09-4ABB-B176-87BE6958B6B2}" type="datetimeFigureOut">
              <a:rPr lang="fr-FR" smtClean="0"/>
              <a:t>16/08/2012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3203083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1FCEE49-9E09-4ABB-B176-87BE6958B6B2}" type="datetimeFigureOut">
              <a:rPr lang="fr-FR" smtClean="0"/>
              <a:t>16/08/2012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653517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1FCEE49-9E09-4ABB-B176-87BE6958B6B2}" type="datetimeFigureOut">
              <a:rPr lang="fr-FR" smtClean="0"/>
              <a:t>16/08/2012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DD7CC3F-9290-4B37-9E25-FD32DCFFC226}" type="slidenum">
              <a:rPr lang="fr-FR" smtClean="0"/>
              <a:t>‹N°›</a:t>
            </a:fld>
            <a:endParaRPr lang="fr-FR"/>
          </a:p>
        </p:txBody>
      </p:sp>
    </p:spTree>
    <p:extLst>
      <p:ext uri="{BB962C8B-B14F-4D97-AF65-F5344CB8AC3E}">
        <p14:creationId xmlns:p14="http://schemas.microsoft.com/office/powerpoint/2010/main" val="479877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16200000" scaled="1"/>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CEE49-9E09-4ABB-B176-87BE6958B6B2}" type="datetimeFigureOut">
              <a:rPr lang="fr-FR" smtClean="0"/>
              <a:t>16/08/2012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D7CC3F-9290-4B37-9E25-FD32DCFFC226}" type="slidenum">
              <a:rPr lang="fr-FR" smtClean="0"/>
              <a:t>‹N°›</a:t>
            </a:fld>
            <a:endParaRPr lang="fr-FR"/>
          </a:p>
        </p:txBody>
      </p:sp>
    </p:spTree>
    <p:extLst>
      <p:ext uri="{BB962C8B-B14F-4D97-AF65-F5344CB8AC3E}">
        <p14:creationId xmlns:p14="http://schemas.microsoft.com/office/powerpoint/2010/main" val="4157499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3200" b="1" dirty="0" smtClean="0"/>
              <a:t>Introduction à l’Omaha Pot </a:t>
            </a:r>
            <a:r>
              <a:rPr lang="fr-FR" sz="3200" b="1" dirty="0" err="1" smtClean="0"/>
              <a:t>Limit</a:t>
            </a:r>
            <a:endParaRPr lang="fr-FR" sz="3200" b="1" dirty="0"/>
          </a:p>
        </p:txBody>
      </p:sp>
      <p:sp>
        <p:nvSpPr>
          <p:cNvPr id="3" name="Sous-titre 2"/>
          <p:cNvSpPr>
            <a:spLocks noGrp="1"/>
          </p:cNvSpPr>
          <p:nvPr>
            <p:ph type="subTitle" idx="1"/>
          </p:nvPr>
        </p:nvSpPr>
        <p:spPr/>
        <p:txBody>
          <a:bodyPr/>
          <a:lstStyle/>
          <a:p>
            <a:r>
              <a:rPr lang="fr-FR" dirty="0" err="1" smtClean="0">
                <a:solidFill>
                  <a:schemeClr val="tx1"/>
                </a:solidFill>
              </a:rPr>
              <a:t>Ascap</a:t>
            </a:r>
            <a:r>
              <a:rPr lang="fr-FR" dirty="0" smtClean="0">
                <a:solidFill>
                  <a:schemeClr val="tx1"/>
                </a:solidFill>
              </a:rPr>
              <a:t> Poker Camp d’été 2012</a:t>
            </a:r>
            <a:endParaRPr lang="fr-FR" dirty="0">
              <a:solidFill>
                <a:schemeClr val="tx1"/>
              </a:solidFill>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2"/>
            <a:ext cx="2088232" cy="1317541"/>
          </a:xfrm>
          <a:prstGeom prst="rect">
            <a:avLst/>
          </a:prstGeom>
        </p:spPr>
      </p:pic>
      <p:pic>
        <p:nvPicPr>
          <p:cNvPr id="1026" name="Image 1" descr="Description : Description : cid:image002.png@01CD7097.A80D78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6632"/>
            <a:ext cx="2964582" cy="2226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2848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règles</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sz="2000" dirty="0"/>
              <a:t>L'</a:t>
            </a:r>
            <a:r>
              <a:rPr lang="fr-FR" sz="2000" b="1" dirty="0"/>
              <a:t>Omaha </a:t>
            </a:r>
            <a:r>
              <a:rPr lang="fr-FR" sz="2000" dirty="0"/>
              <a:t>est une variante </a:t>
            </a:r>
            <a:r>
              <a:rPr lang="fr-FR" sz="2000" b="1" dirty="0" err="1"/>
              <a:t>Hold'em</a:t>
            </a:r>
            <a:r>
              <a:rPr lang="fr-FR" sz="2000" b="1" dirty="0"/>
              <a:t> </a:t>
            </a:r>
            <a:r>
              <a:rPr lang="fr-FR" sz="2000" dirty="0"/>
              <a:t>de poker qui fait partie des plus jouées. Cette </a:t>
            </a:r>
            <a:r>
              <a:rPr lang="fr-FR" sz="2000" dirty="0" smtClean="0"/>
              <a:t>variante </a:t>
            </a:r>
            <a:r>
              <a:rPr lang="fr-FR" sz="2000" dirty="0"/>
              <a:t>est </a:t>
            </a:r>
            <a:r>
              <a:rPr lang="fr-FR" sz="2000" dirty="0" smtClean="0"/>
              <a:t>par exemple </a:t>
            </a:r>
            <a:r>
              <a:rPr lang="fr-FR" sz="2000" dirty="0"/>
              <a:t>jouée dans la plupart des tournois</a:t>
            </a:r>
            <a:r>
              <a:rPr lang="fr-FR" sz="2000" b="1" dirty="0"/>
              <a:t> </a:t>
            </a:r>
            <a:r>
              <a:rPr lang="fr-FR" sz="2000" dirty="0"/>
              <a:t>comme le plus populaire : les WSOP.</a:t>
            </a:r>
          </a:p>
          <a:p>
            <a:pPr algn="just"/>
            <a:endParaRPr lang="fr-FR" sz="2000" dirty="0" smtClean="0"/>
          </a:p>
          <a:p>
            <a:pPr algn="just"/>
            <a:r>
              <a:rPr lang="fr-FR" sz="2000" dirty="0" smtClean="0"/>
              <a:t>L'</a:t>
            </a:r>
            <a:r>
              <a:rPr lang="fr-FR" sz="2000" dirty="0" err="1" smtClean="0"/>
              <a:t>Ohama</a:t>
            </a:r>
            <a:r>
              <a:rPr lang="fr-FR" sz="2000" dirty="0" smtClean="0"/>
              <a:t> </a:t>
            </a:r>
            <a:r>
              <a:rPr lang="fr-FR" sz="2000" dirty="0"/>
              <a:t>se joue comme un Texas </a:t>
            </a:r>
            <a:r>
              <a:rPr lang="fr-FR" sz="2000" dirty="0" err="1"/>
              <a:t>Hold'em</a:t>
            </a:r>
            <a:r>
              <a:rPr lang="fr-FR" sz="2000" dirty="0"/>
              <a:t> </a:t>
            </a:r>
            <a:r>
              <a:rPr lang="fr-FR" sz="2000" dirty="0" smtClean="0"/>
              <a:t>à </a:t>
            </a:r>
            <a:r>
              <a:rPr lang="fr-FR" sz="2000" dirty="0"/>
              <a:t>la différence près que le donneur donne à </a:t>
            </a:r>
            <a:r>
              <a:rPr lang="fr-FR" sz="2000" dirty="0" smtClean="0"/>
              <a:t>chaque joueur </a:t>
            </a:r>
            <a:r>
              <a:rPr lang="fr-FR" sz="2000" dirty="0"/>
              <a:t>en début de partie </a:t>
            </a:r>
            <a:r>
              <a:rPr lang="fr-FR" sz="2000" b="1" u="sng" dirty="0"/>
              <a:t>4 cartes fermées</a:t>
            </a:r>
            <a:r>
              <a:rPr lang="fr-FR" sz="2000" b="1" dirty="0"/>
              <a:t> </a:t>
            </a:r>
            <a:r>
              <a:rPr lang="fr-FR" sz="2000" dirty="0"/>
              <a:t>au lieu de </a:t>
            </a:r>
            <a:r>
              <a:rPr lang="fr-FR" sz="2000" b="1" dirty="0"/>
              <a:t>2</a:t>
            </a:r>
            <a:r>
              <a:rPr lang="fr-FR" sz="2000" dirty="0" smtClean="0"/>
              <a:t>. Les tours d’enchères sont identiques (</a:t>
            </a:r>
            <a:r>
              <a:rPr lang="fr-FR" sz="2000" dirty="0" err="1" smtClean="0"/>
              <a:t>preflop</a:t>
            </a:r>
            <a:r>
              <a:rPr lang="fr-FR" sz="2000" dirty="0" smtClean="0"/>
              <a:t>, </a:t>
            </a:r>
            <a:r>
              <a:rPr lang="fr-FR" sz="2000" dirty="0" err="1" smtClean="0"/>
              <a:t>postflop</a:t>
            </a:r>
            <a:r>
              <a:rPr lang="fr-FR" sz="2000" dirty="0" smtClean="0"/>
              <a:t>, </a:t>
            </a:r>
            <a:r>
              <a:rPr lang="fr-FR" sz="2000" dirty="0" err="1" smtClean="0"/>
              <a:t>turn</a:t>
            </a:r>
            <a:r>
              <a:rPr lang="fr-FR" sz="2000" dirty="0" smtClean="0"/>
              <a:t> et river). Ainsi</a:t>
            </a:r>
            <a:r>
              <a:rPr lang="fr-FR" sz="2000" dirty="0"/>
              <a:t>, les mains constituées à la fin du coup sont généralement plus fortes au Omaha qu'au </a:t>
            </a:r>
            <a:r>
              <a:rPr lang="fr-FR" sz="2000" dirty="0" smtClean="0"/>
              <a:t>Texas </a:t>
            </a:r>
            <a:r>
              <a:rPr lang="fr-FR" sz="2000" b="1" dirty="0" err="1" smtClean="0"/>
              <a:t>Hold'em</a:t>
            </a:r>
            <a:r>
              <a:rPr lang="fr-FR" sz="2000" dirty="0"/>
              <a:t>. </a:t>
            </a:r>
            <a:endParaRPr lang="fr-FR" sz="2000" dirty="0" smtClean="0"/>
          </a:p>
          <a:p>
            <a:pPr algn="just"/>
            <a:endParaRPr lang="fr-FR" sz="2000" dirty="0"/>
          </a:p>
          <a:p>
            <a:pPr algn="just"/>
            <a:r>
              <a:rPr lang="fr-FR" sz="2000" dirty="0" smtClean="0"/>
              <a:t>Ces </a:t>
            </a:r>
            <a:r>
              <a:rPr lang="fr-FR" sz="2000" dirty="0"/>
              <a:t>mains sont </a:t>
            </a:r>
            <a:r>
              <a:rPr lang="fr-FR" sz="2000" b="1" dirty="0">
                <a:solidFill>
                  <a:srgbClr val="FF0000"/>
                </a:solidFill>
              </a:rPr>
              <a:t>obligatoirement</a:t>
            </a:r>
            <a:r>
              <a:rPr lang="fr-FR" sz="2000" dirty="0"/>
              <a:t> constituées de </a:t>
            </a:r>
            <a:r>
              <a:rPr lang="fr-FR" sz="2000" b="1" dirty="0">
                <a:solidFill>
                  <a:srgbClr val="FF0000"/>
                </a:solidFill>
              </a:rPr>
              <a:t>2 des 4 cartes de chaque joueur</a:t>
            </a:r>
            <a:r>
              <a:rPr lang="fr-FR" sz="2000" b="1" dirty="0"/>
              <a:t> </a:t>
            </a:r>
            <a:r>
              <a:rPr lang="fr-FR" sz="2000" dirty="0"/>
              <a:t>et de </a:t>
            </a:r>
            <a:r>
              <a:rPr lang="fr-FR" sz="2000" b="1" dirty="0" smtClean="0"/>
              <a:t>3 des </a:t>
            </a:r>
            <a:r>
              <a:rPr lang="fr-FR" sz="2000" b="1" dirty="0"/>
              <a:t>5 cartes ouvertes</a:t>
            </a:r>
            <a:r>
              <a:rPr lang="fr-FR" sz="2000" dirty="0" smtClean="0"/>
              <a:t>.</a:t>
            </a:r>
          </a:p>
          <a:p>
            <a:pPr algn="just"/>
            <a:endParaRPr lang="fr-FR" sz="2000" dirty="0"/>
          </a:p>
          <a:p>
            <a:pPr algn="just"/>
            <a:r>
              <a:rPr lang="fr-FR" sz="2000" dirty="0"/>
              <a:t>Notez que l'Omaha est plus généralement joué en </a:t>
            </a:r>
            <a:r>
              <a:rPr lang="fr-FR" sz="2000" b="1" dirty="0"/>
              <a:t>pot </a:t>
            </a:r>
            <a:r>
              <a:rPr lang="fr-FR" sz="2000" b="1" dirty="0" err="1"/>
              <a:t>limit</a:t>
            </a:r>
            <a:r>
              <a:rPr lang="fr-FR" sz="2000" b="1" dirty="0"/>
              <a:t> </a:t>
            </a:r>
            <a:r>
              <a:rPr lang="fr-FR" sz="2000" dirty="0"/>
              <a:t>qu'en </a:t>
            </a:r>
            <a:r>
              <a:rPr lang="fr-FR" sz="2000" b="1" dirty="0" err="1"/>
              <a:t>limit</a:t>
            </a:r>
            <a:r>
              <a:rPr lang="fr-FR" sz="2000" b="1" dirty="0"/>
              <a:t> </a:t>
            </a:r>
            <a:r>
              <a:rPr lang="fr-FR" sz="2000" dirty="0"/>
              <a:t>ou même </a:t>
            </a:r>
            <a:r>
              <a:rPr lang="fr-FR" sz="2000" b="1" dirty="0"/>
              <a:t>no </a:t>
            </a:r>
            <a:r>
              <a:rPr lang="fr-FR" sz="2000" b="1" dirty="0" err="1"/>
              <a:t>limit</a:t>
            </a:r>
            <a:r>
              <a:rPr lang="fr-FR" sz="2000" dirty="0"/>
              <a:t>.</a:t>
            </a:r>
          </a:p>
        </p:txBody>
      </p:sp>
      <p:pic>
        <p:nvPicPr>
          <p:cNvPr id="2050" name="Image 1" descr="Description : Description : cid:image002.png@01CD7097.A80D78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40" y="44624"/>
            <a:ext cx="1821596"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4298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        Les mises en Pot </a:t>
            </a:r>
            <a:r>
              <a:rPr lang="fr-FR" dirty="0" err="1" smtClean="0"/>
              <a:t>Limit</a:t>
            </a:r>
            <a:r>
              <a:rPr lang="fr-FR" dirty="0" smtClean="0"/>
              <a:t> (2)</a:t>
            </a:r>
            <a:endParaRPr lang="fr-FR" dirty="0"/>
          </a:p>
        </p:txBody>
      </p:sp>
      <p:sp>
        <p:nvSpPr>
          <p:cNvPr id="3" name="Espace réservé du contenu 2"/>
          <p:cNvSpPr>
            <a:spLocks noGrp="1"/>
          </p:cNvSpPr>
          <p:nvPr>
            <p:ph idx="1"/>
          </p:nvPr>
        </p:nvSpPr>
        <p:spPr/>
        <p:txBody>
          <a:bodyPr>
            <a:normAutofit/>
          </a:bodyPr>
          <a:lstStyle/>
          <a:p>
            <a:pPr algn="just"/>
            <a:r>
              <a:rPr lang="fr-FR" sz="2000" dirty="0" smtClean="0"/>
              <a:t>Contrairement au Texas </a:t>
            </a:r>
            <a:r>
              <a:rPr lang="fr-FR" sz="2000" dirty="0" err="1" smtClean="0"/>
              <a:t>Hold’em</a:t>
            </a:r>
            <a:r>
              <a:rPr lang="fr-FR" sz="2000" dirty="0" smtClean="0"/>
              <a:t> No </a:t>
            </a:r>
            <a:r>
              <a:rPr lang="fr-FR" sz="2000" dirty="0" err="1" smtClean="0"/>
              <a:t>Limit</a:t>
            </a:r>
            <a:r>
              <a:rPr lang="fr-FR" sz="2000" dirty="0" smtClean="0"/>
              <a:t>, il n’est pas possible en Omaha Pot </a:t>
            </a:r>
            <a:r>
              <a:rPr lang="fr-FR" sz="2000" dirty="0" err="1" smtClean="0"/>
              <a:t>Limit</a:t>
            </a:r>
            <a:r>
              <a:rPr lang="fr-FR" sz="2000" dirty="0" smtClean="0"/>
              <a:t> de miser n’importe quelle somme à n’importe quel moment.</a:t>
            </a:r>
          </a:p>
          <a:p>
            <a:endParaRPr lang="fr-FR" sz="2000" dirty="0"/>
          </a:p>
          <a:p>
            <a:r>
              <a:rPr lang="fr-FR" sz="2000" dirty="0"/>
              <a:t>L</a:t>
            </a:r>
            <a:r>
              <a:rPr lang="fr-FR" sz="2000" dirty="0" smtClean="0"/>
              <a:t>e pot est constitué :</a:t>
            </a:r>
          </a:p>
          <a:p>
            <a:pPr lvl="1"/>
            <a:r>
              <a:rPr lang="fr-FR" sz="1600" dirty="0" smtClean="0"/>
              <a:t>Du contenu du pot lors des tours d’enchères précédents</a:t>
            </a:r>
          </a:p>
          <a:p>
            <a:pPr lvl="1"/>
            <a:r>
              <a:rPr lang="fr-FR" sz="1600" dirty="0" smtClean="0"/>
              <a:t>Des mises lors du tour d’enchère courant</a:t>
            </a:r>
          </a:p>
          <a:p>
            <a:pPr lvl="1"/>
            <a:r>
              <a:rPr lang="fr-FR" sz="1600" dirty="0" smtClean="0"/>
              <a:t>De votre « Call »</a:t>
            </a:r>
          </a:p>
          <a:p>
            <a:pPr marL="0" indent="0">
              <a:buNone/>
            </a:pPr>
            <a:r>
              <a:rPr lang="fr-FR" sz="2000" dirty="0" smtClean="0">
                <a:solidFill>
                  <a:srgbClr val="FF0000"/>
                </a:solidFill>
              </a:rPr>
              <a:t>Vous ne pouvez miser ou relancer au maximum que de la valeur du pot</a:t>
            </a:r>
          </a:p>
          <a:p>
            <a:endParaRPr lang="fr-FR" sz="2000" dirty="0"/>
          </a:p>
          <a:p>
            <a:r>
              <a:rPr lang="fr-FR" sz="2000" dirty="0" smtClean="0"/>
              <a:t>Exemple 1 :</a:t>
            </a:r>
          </a:p>
          <a:p>
            <a:pPr lvl="1" algn="just"/>
            <a:r>
              <a:rPr lang="fr-FR" sz="1600" dirty="0" err="1" smtClean="0"/>
              <a:t>Blinds</a:t>
            </a:r>
            <a:r>
              <a:rPr lang="fr-FR" sz="1600" dirty="0" smtClean="0"/>
              <a:t> 5/10 – </a:t>
            </a:r>
            <a:r>
              <a:rPr lang="fr-FR" sz="1600" dirty="0" err="1" smtClean="0"/>
              <a:t>preflop</a:t>
            </a:r>
            <a:r>
              <a:rPr lang="fr-FR" sz="1600" dirty="0" smtClean="0"/>
              <a:t> : vous êtes le premier joueur à parler. Si vous faites un « call », vous devez mettre 10. Le pot fait alors 5+10+10 =25. Donc vous pouvez relancer au maximum de 25 (le pot) soit faire une mise maximum de 35 (votre relance + votre « call »)</a:t>
            </a:r>
          </a:p>
        </p:txBody>
      </p:sp>
      <p:pic>
        <p:nvPicPr>
          <p:cNvPr id="4" name="Image 1" descr="Description : Description : cid:image002.png@01CD7097.A80D78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40" y="44624"/>
            <a:ext cx="1821596"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8266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Les mises en Pot </a:t>
            </a:r>
            <a:r>
              <a:rPr lang="fr-FR" dirty="0" err="1" smtClean="0"/>
              <a:t>Limit</a:t>
            </a:r>
            <a:r>
              <a:rPr lang="fr-FR" dirty="0" smtClean="0"/>
              <a:t> (2)</a:t>
            </a:r>
            <a:endParaRPr lang="fr-FR" dirty="0"/>
          </a:p>
        </p:txBody>
      </p:sp>
      <p:sp>
        <p:nvSpPr>
          <p:cNvPr id="3" name="Espace réservé du contenu 2"/>
          <p:cNvSpPr>
            <a:spLocks noGrp="1"/>
          </p:cNvSpPr>
          <p:nvPr>
            <p:ph idx="1"/>
          </p:nvPr>
        </p:nvSpPr>
        <p:spPr/>
        <p:txBody>
          <a:bodyPr>
            <a:normAutofit/>
          </a:bodyPr>
          <a:lstStyle/>
          <a:p>
            <a:r>
              <a:rPr lang="fr-FR" sz="2000" dirty="0" smtClean="0"/>
              <a:t>Exemple 2 : </a:t>
            </a:r>
            <a:endParaRPr lang="fr-FR" sz="1600" dirty="0" smtClean="0"/>
          </a:p>
          <a:p>
            <a:pPr lvl="1" algn="just"/>
            <a:r>
              <a:rPr lang="fr-FR" sz="1600" dirty="0" err="1" smtClean="0"/>
              <a:t>Blinds</a:t>
            </a:r>
            <a:r>
              <a:rPr lang="fr-FR" sz="1600" dirty="0"/>
              <a:t> </a:t>
            </a:r>
            <a:r>
              <a:rPr lang="fr-FR" sz="1600" dirty="0" smtClean="0"/>
              <a:t>5/10 – </a:t>
            </a:r>
            <a:r>
              <a:rPr lang="fr-FR" sz="1600" dirty="0" err="1" smtClean="0"/>
              <a:t>preflop</a:t>
            </a:r>
            <a:r>
              <a:rPr lang="fr-FR" sz="1600" dirty="0" smtClean="0"/>
              <a:t> : un joueur relance avant moi et fait une mise de 30 (mise maximale 35 – voir exemple 1). Si je « call », je dois mettre 30. Le pot fait alors : 5+10+30+30=75. Je peux donc relancer au maximum de 75 en plus de mon « call » de 30 soit une mise maximale de 105.</a:t>
            </a:r>
            <a:endParaRPr lang="fr-FR" sz="1200" dirty="0"/>
          </a:p>
          <a:p>
            <a:endParaRPr lang="fr-FR" sz="2000" dirty="0" smtClean="0"/>
          </a:p>
          <a:p>
            <a:r>
              <a:rPr lang="fr-FR" sz="2000" dirty="0" smtClean="0"/>
              <a:t>Exemple 3 :</a:t>
            </a:r>
            <a:endParaRPr lang="fr-FR" sz="1600" dirty="0"/>
          </a:p>
          <a:p>
            <a:pPr lvl="1" algn="just"/>
            <a:r>
              <a:rPr lang="fr-FR" sz="1600" dirty="0" err="1" smtClean="0"/>
              <a:t>Blinds</a:t>
            </a:r>
            <a:r>
              <a:rPr lang="fr-FR" sz="1600" dirty="0" smtClean="0"/>
              <a:t> 5/10 – </a:t>
            </a:r>
            <a:r>
              <a:rPr lang="fr-FR" sz="1600" dirty="0" err="1" smtClean="0"/>
              <a:t>postflop</a:t>
            </a:r>
            <a:r>
              <a:rPr lang="fr-FR" sz="1600" dirty="0" smtClean="0"/>
              <a:t>  - 60 dans le pot </a:t>
            </a:r>
            <a:r>
              <a:rPr lang="fr-FR" sz="1600" dirty="0" err="1" smtClean="0"/>
              <a:t>preflop</a:t>
            </a:r>
            <a:r>
              <a:rPr lang="fr-FR" sz="1600" dirty="0" smtClean="0"/>
              <a:t> : un joueur mise avant moi 40. Le « call » de sa mise est donc de 40. Le pot fait alors : 60+40+40=140. Je peux donc relancer au maximum de 140 soit une mise maximale totale de 180 (relance + « call »).</a:t>
            </a:r>
          </a:p>
          <a:p>
            <a:endParaRPr lang="fr-FR" sz="2000" dirty="0" smtClean="0"/>
          </a:p>
          <a:p>
            <a:pPr algn="just"/>
            <a:r>
              <a:rPr lang="fr-FR" sz="2000" dirty="0" smtClean="0">
                <a:solidFill>
                  <a:srgbClr val="FF0000"/>
                </a:solidFill>
              </a:rPr>
              <a:t>Il est interdit de mettre tapis directement si son tapis dépasse la mise maximale autorisée</a:t>
            </a:r>
          </a:p>
        </p:txBody>
      </p:sp>
      <p:pic>
        <p:nvPicPr>
          <p:cNvPr id="4" name="Image 1" descr="Description : Description : cid:image002.png@01CD7097.A80D78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40" y="44624"/>
            <a:ext cx="1821596"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8713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Quelques bases</a:t>
            </a:r>
            <a:endParaRPr lang="fr-FR" dirty="0"/>
          </a:p>
        </p:txBody>
      </p:sp>
      <p:sp>
        <p:nvSpPr>
          <p:cNvPr id="3" name="Espace réservé du contenu 2"/>
          <p:cNvSpPr>
            <a:spLocks noGrp="1"/>
          </p:cNvSpPr>
          <p:nvPr>
            <p:ph idx="1"/>
          </p:nvPr>
        </p:nvSpPr>
        <p:spPr>
          <a:xfrm>
            <a:off x="457200" y="1412776"/>
            <a:ext cx="8229600" cy="5184576"/>
          </a:xfrm>
        </p:spPr>
        <p:txBody>
          <a:bodyPr>
            <a:normAutofit lnSpcReduction="10000"/>
          </a:bodyPr>
          <a:lstStyle/>
          <a:p>
            <a:pPr algn="just"/>
            <a:r>
              <a:rPr lang="fr-FR" sz="1600" dirty="0" smtClean="0"/>
              <a:t>La variance entre beaucoup plus en jeu dans le Omaha Pot </a:t>
            </a:r>
            <a:r>
              <a:rPr lang="fr-FR" sz="1600" dirty="0" err="1" smtClean="0"/>
              <a:t>Limit</a:t>
            </a:r>
            <a:r>
              <a:rPr lang="fr-FR" sz="1600" dirty="0" smtClean="0"/>
              <a:t> (PLO) que dans le Texas </a:t>
            </a:r>
            <a:r>
              <a:rPr lang="fr-FR" sz="1600" dirty="0" err="1" smtClean="0"/>
              <a:t>Hold’em</a:t>
            </a:r>
            <a:r>
              <a:rPr lang="fr-FR" sz="1600" dirty="0" smtClean="0"/>
              <a:t> No </a:t>
            </a:r>
            <a:r>
              <a:rPr lang="fr-FR" sz="1600" dirty="0" err="1" smtClean="0"/>
              <a:t>Limit</a:t>
            </a:r>
            <a:r>
              <a:rPr lang="fr-FR" sz="1600" dirty="0" smtClean="0"/>
              <a:t> (NLHD). Au NLHD, il y a environ 1700 mains de départ différentes, alors qu’il y en a plus de 270000 au PLO. En conséquence, les mains ont des valeurs beaucoup plus proches les unes des autres et si parfois on trouve des mains très dominantes au NLHD ( AA vs 72 : 88% vs 12%), un main très forte au PLO (AAKK) n’aura guère plus de 60% de chance contre toute autre main au PLO.</a:t>
            </a:r>
          </a:p>
          <a:p>
            <a:pPr algn="just"/>
            <a:endParaRPr lang="fr-FR" sz="1600" dirty="0"/>
          </a:p>
          <a:p>
            <a:pPr algn="just"/>
            <a:r>
              <a:rPr lang="fr-FR" sz="1600" dirty="0" smtClean="0"/>
              <a:t>Il est possible de jouer beaucoup de mains au PLO selon les considérations du premier paragraphe. Néanmoins, savoir choisir correctement ses mains de départ vous donnera un avantage très important. Les pots multi-joueurs sont fréquents.</a:t>
            </a:r>
          </a:p>
          <a:p>
            <a:pPr algn="just"/>
            <a:endParaRPr lang="fr-FR" sz="1600" dirty="0"/>
          </a:p>
          <a:p>
            <a:pPr algn="just"/>
            <a:r>
              <a:rPr lang="fr-FR" sz="1600" dirty="0" smtClean="0"/>
              <a:t>Les move du NLHD donne des résultats différents au PLO. Les 3-bet et 4-bet ont beaucoup moins d’effet dissuasifs étant données les combinaisons de tirages possibles. Vous serez souvent suivi sur ce genre de move. Le fait de ne pas pouvoir mettre son tapis directement implique également une utilisation plus importante de certaines techniques comme le stop and go.</a:t>
            </a:r>
          </a:p>
          <a:p>
            <a:pPr algn="just"/>
            <a:endParaRPr lang="fr-FR" sz="1600" dirty="0" smtClean="0"/>
          </a:p>
          <a:p>
            <a:pPr algn="just"/>
            <a:r>
              <a:rPr lang="fr-FR" sz="1600" dirty="0" smtClean="0"/>
              <a:t>Le bluff est plus compliqué pour les même raison (souvent suivi). Il n’est pas rare de tomber contre les </a:t>
            </a:r>
            <a:r>
              <a:rPr lang="fr-FR" sz="1600" dirty="0" err="1" smtClean="0"/>
              <a:t>nuts</a:t>
            </a:r>
            <a:r>
              <a:rPr lang="fr-FR" sz="1600" dirty="0" smtClean="0"/>
              <a:t> au PLO. Les coups se gagnent souvent avec des couleurs ou des fulls. Il est très important de bien savoir analyser les </a:t>
            </a:r>
            <a:r>
              <a:rPr lang="fr-FR" sz="1600" dirty="0" err="1" smtClean="0"/>
              <a:t>boards</a:t>
            </a:r>
            <a:r>
              <a:rPr lang="fr-FR" sz="1600" dirty="0" smtClean="0"/>
              <a:t> et même si possible d’anticiper les cartes qui vont tomber et les combinaisons qu’elles vont générer.</a:t>
            </a:r>
            <a:endParaRPr lang="fr-FR" sz="1600" dirty="0"/>
          </a:p>
          <a:p>
            <a:pPr marL="0" indent="0" algn="just">
              <a:buNone/>
            </a:pPr>
            <a:endParaRPr lang="fr-FR" sz="1600" dirty="0" smtClean="0"/>
          </a:p>
          <a:p>
            <a:pPr algn="just"/>
            <a:endParaRPr lang="fr-FR" sz="1600" dirty="0"/>
          </a:p>
          <a:p>
            <a:pPr algn="just"/>
            <a:endParaRPr lang="fr-FR" sz="1600" dirty="0" smtClean="0"/>
          </a:p>
          <a:p>
            <a:pPr algn="just"/>
            <a:endParaRPr lang="fr-FR" sz="2000" dirty="0"/>
          </a:p>
          <a:p>
            <a:pPr algn="just"/>
            <a:endParaRPr lang="fr-FR" sz="2000" dirty="0"/>
          </a:p>
        </p:txBody>
      </p:sp>
      <p:pic>
        <p:nvPicPr>
          <p:cNvPr id="4" name="Image 1" descr="Description : Description : cid:image002.png@01CD7097.A80D78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40" y="44624"/>
            <a:ext cx="1821596"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5829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Les bonnes mains de départ</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sz="1800" dirty="0" smtClean="0"/>
              <a:t>Les doubles paires hautes : AAKK, AAQQ, AAJJ, KKQQ.</a:t>
            </a:r>
          </a:p>
          <a:p>
            <a:pPr algn="just"/>
            <a:endParaRPr lang="fr-FR" sz="1800" dirty="0" smtClean="0"/>
          </a:p>
          <a:p>
            <a:pPr algn="just"/>
            <a:r>
              <a:rPr lang="fr-FR" sz="1800" dirty="0" smtClean="0"/>
              <a:t>Les </a:t>
            </a:r>
            <a:r>
              <a:rPr lang="fr-FR" sz="1800" dirty="0" err="1" smtClean="0"/>
              <a:t>AAxx</a:t>
            </a:r>
            <a:r>
              <a:rPr lang="fr-FR" sz="1800" dirty="0" smtClean="0"/>
              <a:t> surtout quand les A sont assortis ou qu’ils sont accompagnés d’une autre paire.</a:t>
            </a:r>
          </a:p>
          <a:p>
            <a:pPr algn="just"/>
            <a:endParaRPr lang="fr-FR" sz="1800" dirty="0" smtClean="0"/>
          </a:p>
          <a:p>
            <a:pPr algn="just"/>
            <a:r>
              <a:rPr lang="fr-FR" sz="1800" dirty="0" smtClean="0"/>
              <a:t>Les « </a:t>
            </a:r>
            <a:r>
              <a:rPr lang="fr-FR" sz="1800" dirty="0" err="1" smtClean="0"/>
              <a:t>rundowns</a:t>
            </a:r>
            <a:r>
              <a:rPr lang="fr-FR" sz="1800" dirty="0" smtClean="0"/>
              <a:t> » : AKQJ, KQJT, QJT9, JT98 (il faut qu’ils soient assez hauts).</a:t>
            </a:r>
          </a:p>
          <a:p>
            <a:pPr algn="just"/>
            <a:endParaRPr lang="fr-FR" sz="1800" dirty="0" smtClean="0"/>
          </a:p>
          <a:p>
            <a:pPr algn="just"/>
            <a:r>
              <a:rPr lang="fr-FR" sz="1800" dirty="0" smtClean="0"/>
              <a:t>Les autres paires hautes </a:t>
            </a:r>
            <a:r>
              <a:rPr lang="fr-FR" sz="1800" dirty="0" err="1" smtClean="0"/>
              <a:t>KKxx</a:t>
            </a:r>
            <a:r>
              <a:rPr lang="fr-FR" sz="1800" dirty="0" smtClean="0"/>
              <a:t>, </a:t>
            </a:r>
            <a:r>
              <a:rPr lang="fr-FR" sz="1800" dirty="0" err="1" smtClean="0"/>
              <a:t>QQxx</a:t>
            </a:r>
            <a:r>
              <a:rPr lang="fr-FR" sz="1800" dirty="0" smtClean="0"/>
              <a:t> mais si elles sont bien accompagnées et surtout doublement assorties.</a:t>
            </a:r>
            <a:endParaRPr lang="fr-FR" sz="1800" dirty="0"/>
          </a:p>
          <a:p>
            <a:pPr marL="0" indent="0" algn="just">
              <a:buNone/>
            </a:pPr>
            <a:endParaRPr lang="fr-FR" sz="1800" dirty="0" smtClean="0"/>
          </a:p>
          <a:p>
            <a:pPr algn="just"/>
            <a:r>
              <a:rPr lang="fr-FR" sz="1800" dirty="0" smtClean="0"/>
              <a:t>Les mains doublement assorties avec des cartes hautes (AK86ds).</a:t>
            </a:r>
          </a:p>
          <a:p>
            <a:pPr algn="just"/>
            <a:endParaRPr lang="fr-FR" sz="1800" dirty="0"/>
          </a:p>
          <a:p>
            <a:pPr algn="just"/>
            <a:r>
              <a:rPr lang="fr-FR" sz="1800" dirty="0" smtClean="0"/>
              <a:t>Les « skip straights » : des « </a:t>
            </a:r>
            <a:r>
              <a:rPr lang="fr-FR" sz="1800" dirty="0" err="1" smtClean="0"/>
              <a:t>rundowns</a:t>
            </a:r>
            <a:r>
              <a:rPr lang="fr-FR" sz="1800" dirty="0" smtClean="0"/>
              <a:t> » avec un trou : KQT9, QJ98 (il faut qu’ils soient assez hauts).</a:t>
            </a:r>
          </a:p>
          <a:p>
            <a:pPr algn="just"/>
            <a:endParaRPr lang="fr-FR" sz="1800" dirty="0"/>
          </a:p>
          <a:p>
            <a:pPr algn="just"/>
            <a:r>
              <a:rPr lang="fr-FR" sz="1800" dirty="0" smtClean="0"/>
              <a:t>Les doubles paires moyennes (TT88).</a:t>
            </a:r>
          </a:p>
          <a:p>
            <a:endParaRPr lang="fr-FR" sz="1800" dirty="0"/>
          </a:p>
        </p:txBody>
      </p:sp>
      <p:pic>
        <p:nvPicPr>
          <p:cNvPr id="4" name="Image 1" descr="Description : Description : cid:image002.png@01CD7097.A80D78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40" y="44624"/>
            <a:ext cx="1821596"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1080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Les mauvaises mains de départ</a:t>
            </a:r>
            <a:endParaRPr lang="fr-FR" dirty="0"/>
          </a:p>
        </p:txBody>
      </p:sp>
      <p:sp>
        <p:nvSpPr>
          <p:cNvPr id="3" name="Espace réservé du contenu 2"/>
          <p:cNvSpPr>
            <a:spLocks noGrp="1"/>
          </p:cNvSpPr>
          <p:nvPr>
            <p:ph idx="1"/>
          </p:nvPr>
        </p:nvSpPr>
        <p:spPr/>
        <p:txBody>
          <a:bodyPr>
            <a:normAutofit/>
          </a:bodyPr>
          <a:lstStyle/>
          <a:p>
            <a:pPr algn="just"/>
            <a:r>
              <a:rPr lang="fr-FR" sz="1800" dirty="0" smtClean="0"/>
              <a:t>Les mains qui contiennent un brelan et à fortiori un carré.</a:t>
            </a:r>
          </a:p>
          <a:p>
            <a:pPr algn="just"/>
            <a:endParaRPr lang="fr-FR" sz="1800" dirty="0"/>
          </a:p>
          <a:p>
            <a:pPr algn="just"/>
            <a:r>
              <a:rPr lang="fr-FR" sz="1800" dirty="0" smtClean="0"/>
              <a:t>Les mains qui contiennent de petites paires ne présentent que peu d’intérêt.</a:t>
            </a:r>
          </a:p>
          <a:p>
            <a:pPr algn="just"/>
            <a:endParaRPr lang="fr-FR" sz="1800" dirty="0"/>
          </a:p>
          <a:p>
            <a:pPr algn="just"/>
            <a:r>
              <a:rPr lang="fr-FR" sz="1800" dirty="0" smtClean="0"/>
              <a:t>Les mains avec des petites cartes à fortiori si elles ne sont pas doublement assorties.</a:t>
            </a:r>
          </a:p>
          <a:p>
            <a:pPr algn="just"/>
            <a:endParaRPr lang="fr-FR" sz="1800" dirty="0"/>
          </a:p>
          <a:p>
            <a:pPr algn="just"/>
            <a:r>
              <a:rPr lang="fr-FR" sz="1800" dirty="0" smtClean="0"/>
              <a:t>Un A seul, non assorti, n’a pas beaucoup de valeur non plus s’il n’est pas accompagné de grosses cartes.</a:t>
            </a:r>
            <a:endParaRPr lang="fr-FR" sz="1800" dirty="0"/>
          </a:p>
        </p:txBody>
      </p:sp>
      <p:pic>
        <p:nvPicPr>
          <p:cNvPr id="4" name="Image 1" descr="Description : Description : cid:image002.png@01CD7097.A80D78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40" y="44624"/>
            <a:ext cx="1821596"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8874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628</Words>
  <Application>Microsoft Office PowerPoint</Application>
  <PresentationFormat>Affichage à l'écran (4:3)</PresentationFormat>
  <Paragraphs>62</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Introduction à l’Omaha Pot Limit</vt:lpstr>
      <vt:lpstr>Les règles</vt:lpstr>
      <vt:lpstr>        Les mises en Pot Limit (2)</vt:lpstr>
      <vt:lpstr>      Les mises en Pot Limit (2)</vt:lpstr>
      <vt:lpstr>Quelques bases</vt:lpstr>
      <vt:lpstr>          Les bonnes mains de départ</vt:lpstr>
      <vt:lpstr>           Les mauvaises mains de départ</vt:lpstr>
    </vt:vector>
  </TitlesOfParts>
  <Company>PSA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à l’Omaha Pot Limit</dc:title>
  <dc:creator>YVES MARTY - U040839</dc:creator>
  <cp:lastModifiedBy>YVES MARTY - U040839</cp:lastModifiedBy>
  <cp:revision>14</cp:revision>
  <dcterms:created xsi:type="dcterms:W3CDTF">2012-08-14T12:41:18Z</dcterms:created>
  <dcterms:modified xsi:type="dcterms:W3CDTF">2012-08-16T07:51:36Z</dcterms:modified>
</cp:coreProperties>
</file>